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74" r:id="rId4"/>
    <p:sldId id="276" r:id="rId5"/>
    <p:sldId id="258" r:id="rId6"/>
    <p:sldId id="259" r:id="rId7"/>
    <p:sldId id="278" r:id="rId8"/>
    <p:sldId id="279" r:id="rId9"/>
    <p:sldId id="277" r:id="rId10"/>
    <p:sldId id="293" r:id="rId11"/>
    <p:sldId id="262" r:id="rId12"/>
    <p:sldId id="280" r:id="rId13"/>
    <p:sldId id="263" r:id="rId14"/>
    <p:sldId id="281" r:id="rId15"/>
    <p:sldId id="260" r:id="rId16"/>
    <p:sldId id="282" r:id="rId17"/>
    <p:sldId id="261" r:id="rId18"/>
    <p:sldId id="283" r:id="rId19"/>
    <p:sldId id="284" r:id="rId20"/>
    <p:sldId id="294" r:id="rId21"/>
    <p:sldId id="264" r:id="rId22"/>
    <p:sldId id="265" r:id="rId23"/>
    <p:sldId id="285" r:id="rId24"/>
    <p:sldId id="267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71" r:id="rId33"/>
    <p:sldId id="272" r:id="rId34"/>
    <p:sldId id="273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BA33D1-3925-704D-ABB0-53E6416EBB51}" v="202" dt="2021-06-16T20:54:32.9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33"/>
    <p:restoredTop sz="68731"/>
  </p:normalViewPr>
  <p:slideViewPr>
    <p:cSldViewPr snapToGrid="0" snapToObjects="1">
      <p:cViewPr varScale="1">
        <p:scale>
          <a:sx n="76" d="100"/>
          <a:sy n="76" d="100"/>
        </p:scale>
        <p:origin x="22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limieri, Duncan" userId="03c543d0-e70e-453c-9896-f7afbb0b7e9c" providerId="ADAL" clId="{83BA33D1-3925-704D-ABB0-53E6416EBB51}"/>
    <pc:docChg chg="custSel addSld modSld sldOrd">
      <pc:chgData name="Tulimieri, Duncan" userId="03c543d0-e70e-453c-9896-f7afbb0b7e9c" providerId="ADAL" clId="{83BA33D1-3925-704D-ABB0-53E6416EBB51}" dt="2021-06-16T20:55:12.908" v="457" actId="20577"/>
      <pc:docMkLst>
        <pc:docMk/>
      </pc:docMkLst>
      <pc:sldChg chg="modSp mod">
        <pc:chgData name="Tulimieri, Duncan" userId="03c543d0-e70e-453c-9896-f7afbb0b7e9c" providerId="ADAL" clId="{83BA33D1-3925-704D-ABB0-53E6416EBB51}" dt="2021-06-09T22:51:19.307" v="32" actId="20577"/>
        <pc:sldMkLst>
          <pc:docMk/>
          <pc:sldMk cId="2338468152" sldId="258"/>
        </pc:sldMkLst>
        <pc:spChg chg="mod">
          <ac:chgData name="Tulimieri, Duncan" userId="03c543d0-e70e-453c-9896-f7afbb0b7e9c" providerId="ADAL" clId="{83BA33D1-3925-704D-ABB0-53E6416EBB51}" dt="2021-06-09T22:51:19.307" v="32" actId="20577"/>
          <ac:spMkLst>
            <pc:docMk/>
            <pc:sldMk cId="2338468152" sldId="258"/>
            <ac:spMk id="3" creationId="{2C9AD12B-7E8B-134C-B037-54BAB40DFFB3}"/>
          </ac:spMkLst>
        </pc:spChg>
      </pc:sldChg>
      <pc:sldChg chg="modSp mod modNotesTx">
        <pc:chgData name="Tulimieri, Duncan" userId="03c543d0-e70e-453c-9896-f7afbb0b7e9c" providerId="ADAL" clId="{83BA33D1-3925-704D-ABB0-53E6416EBB51}" dt="2021-06-09T23:05:33.355" v="152" actId="20577"/>
        <pc:sldMkLst>
          <pc:docMk/>
          <pc:sldMk cId="2168546855" sldId="261"/>
        </pc:sldMkLst>
        <pc:spChg chg="mod">
          <ac:chgData name="Tulimieri, Duncan" userId="03c543d0-e70e-453c-9896-f7afbb0b7e9c" providerId="ADAL" clId="{83BA33D1-3925-704D-ABB0-53E6416EBB51}" dt="2021-06-09T23:03:41.944" v="112" actId="20577"/>
          <ac:spMkLst>
            <pc:docMk/>
            <pc:sldMk cId="2168546855" sldId="261"/>
            <ac:spMk id="3" creationId="{E192FB7A-576A-C643-BB25-B4BCD96155F1}"/>
          </ac:spMkLst>
        </pc:spChg>
      </pc:sldChg>
      <pc:sldChg chg="modSp mod">
        <pc:chgData name="Tulimieri, Duncan" userId="03c543d0-e70e-453c-9896-f7afbb0b7e9c" providerId="ADAL" clId="{83BA33D1-3925-704D-ABB0-53E6416EBB51}" dt="2021-06-09T23:01:20.851" v="104" actId="20577"/>
        <pc:sldMkLst>
          <pc:docMk/>
          <pc:sldMk cId="597394822" sldId="262"/>
        </pc:sldMkLst>
        <pc:spChg chg="mod">
          <ac:chgData name="Tulimieri, Duncan" userId="03c543d0-e70e-453c-9896-f7afbb0b7e9c" providerId="ADAL" clId="{83BA33D1-3925-704D-ABB0-53E6416EBB51}" dt="2021-06-09T23:01:20.851" v="104" actId="20577"/>
          <ac:spMkLst>
            <pc:docMk/>
            <pc:sldMk cId="597394822" sldId="262"/>
            <ac:spMk id="3" creationId="{AFCCA691-CA16-2648-ACB7-7D13260C4200}"/>
          </ac:spMkLst>
        </pc:spChg>
      </pc:sldChg>
      <pc:sldChg chg="modSp mod">
        <pc:chgData name="Tulimieri, Duncan" userId="03c543d0-e70e-453c-9896-f7afbb0b7e9c" providerId="ADAL" clId="{83BA33D1-3925-704D-ABB0-53E6416EBB51}" dt="2021-06-09T23:02:10.361" v="111" actId="20577"/>
        <pc:sldMkLst>
          <pc:docMk/>
          <pc:sldMk cId="1532900798" sldId="263"/>
        </pc:sldMkLst>
        <pc:spChg chg="mod">
          <ac:chgData name="Tulimieri, Duncan" userId="03c543d0-e70e-453c-9896-f7afbb0b7e9c" providerId="ADAL" clId="{83BA33D1-3925-704D-ABB0-53E6416EBB51}" dt="2021-06-09T23:02:10.361" v="111" actId="20577"/>
          <ac:spMkLst>
            <pc:docMk/>
            <pc:sldMk cId="1532900798" sldId="263"/>
            <ac:spMk id="3" creationId="{AFCCA691-CA16-2648-ACB7-7D13260C4200}"/>
          </ac:spMkLst>
        </pc:spChg>
      </pc:sldChg>
      <pc:sldChg chg="modSp mod">
        <pc:chgData name="Tulimieri, Duncan" userId="03c543d0-e70e-453c-9896-f7afbb0b7e9c" providerId="ADAL" clId="{83BA33D1-3925-704D-ABB0-53E6416EBB51}" dt="2021-06-09T23:11:59.531" v="417" actId="20577"/>
        <pc:sldMkLst>
          <pc:docMk/>
          <pc:sldMk cId="299017990" sldId="273"/>
        </pc:sldMkLst>
        <pc:spChg chg="mod">
          <ac:chgData name="Tulimieri, Duncan" userId="03c543d0-e70e-453c-9896-f7afbb0b7e9c" providerId="ADAL" clId="{83BA33D1-3925-704D-ABB0-53E6416EBB51}" dt="2021-06-09T23:11:59.531" v="417" actId="20577"/>
          <ac:spMkLst>
            <pc:docMk/>
            <pc:sldMk cId="299017990" sldId="273"/>
            <ac:spMk id="3" creationId="{1086D16E-EAF2-154C-9332-1F099561FB35}"/>
          </ac:spMkLst>
        </pc:spChg>
      </pc:sldChg>
      <pc:sldChg chg="modSp mod">
        <pc:chgData name="Tulimieri, Duncan" userId="03c543d0-e70e-453c-9896-f7afbb0b7e9c" providerId="ADAL" clId="{83BA33D1-3925-704D-ABB0-53E6416EBB51}" dt="2021-06-16T20:45:22.261" v="420" actId="20577"/>
        <pc:sldMkLst>
          <pc:docMk/>
          <pc:sldMk cId="1580110413" sldId="276"/>
        </pc:sldMkLst>
        <pc:spChg chg="mod">
          <ac:chgData name="Tulimieri, Duncan" userId="03c543d0-e70e-453c-9896-f7afbb0b7e9c" providerId="ADAL" clId="{83BA33D1-3925-704D-ABB0-53E6416EBB51}" dt="2021-06-16T20:45:22.261" v="420" actId="20577"/>
          <ac:spMkLst>
            <pc:docMk/>
            <pc:sldMk cId="1580110413" sldId="276"/>
            <ac:spMk id="6" creationId="{9F057E6A-4857-E54D-BE58-CADBC2D9ED34}"/>
          </ac:spMkLst>
        </pc:spChg>
      </pc:sldChg>
      <pc:sldChg chg="modSp mod">
        <pc:chgData name="Tulimieri, Duncan" userId="03c543d0-e70e-453c-9896-f7afbb0b7e9c" providerId="ADAL" clId="{83BA33D1-3925-704D-ABB0-53E6416EBB51}" dt="2021-06-09T22:52:38.863" v="34" actId="14"/>
        <pc:sldMkLst>
          <pc:docMk/>
          <pc:sldMk cId="1037839326" sldId="279"/>
        </pc:sldMkLst>
        <pc:spChg chg="mod">
          <ac:chgData name="Tulimieri, Duncan" userId="03c543d0-e70e-453c-9896-f7afbb0b7e9c" providerId="ADAL" clId="{83BA33D1-3925-704D-ABB0-53E6416EBB51}" dt="2021-06-09T22:52:38.863" v="34" actId="14"/>
          <ac:spMkLst>
            <pc:docMk/>
            <pc:sldMk cId="1037839326" sldId="279"/>
            <ac:spMk id="3" creationId="{AC5021D5-FE55-E14F-A3D7-5E557B1038F6}"/>
          </ac:spMkLst>
        </pc:spChg>
      </pc:sldChg>
      <pc:sldChg chg="modSp mod">
        <pc:chgData name="Tulimieri, Duncan" userId="03c543d0-e70e-453c-9896-f7afbb0b7e9c" providerId="ADAL" clId="{83BA33D1-3925-704D-ABB0-53E6416EBB51}" dt="2021-06-16T20:51:55.183" v="432" actId="20577"/>
        <pc:sldMkLst>
          <pc:docMk/>
          <pc:sldMk cId="4126656162" sldId="282"/>
        </pc:sldMkLst>
        <pc:spChg chg="mod">
          <ac:chgData name="Tulimieri, Duncan" userId="03c543d0-e70e-453c-9896-f7afbb0b7e9c" providerId="ADAL" clId="{83BA33D1-3925-704D-ABB0-53E6416EBB51}" dt="2021-06-16T20:51:55.183" v="432" actId="20577"/>
          <ac:spMkLst>
            <pc:docMk/>
            <pc:sldMk cId="4126656162" sldId="282"/>
            <ac:spMk id="3" creationId="{936A80F9-3BEA-8148-8066-B052CA107EC0}"/>
          </ac:spMkLst>
        </pc:spChg>
      </pc:sldChg>
      <pc:sldChg chg="modSp mod modNotesTx">
        <pc:chgData name="Tulimieri, Duncan" userId="03c543d0-e70e-453c-9896-f7afbb0b7e9c" providerId="ADAL" clId="{83BA33D1-3925-704D-ABB0-53E6416EBB51}" dt="2021-06-09T23:05:39.150" v="182" actId="20577"/>
        <pc:sldMkLst>
          <pc:docMk/>
          <pc:sldMk cId="4210315310" sldId="283"/>
        </pc:sldMkLst>
        <pc:spChg chg="mod">
          <ac:chgData name="Tulimieri, Duncan" userId="03c543d0-e70e-453c-9896-f7afbb0b7e9c" providerId="ADAL" clId="{83BA33D1-3925-704D-ABB0-53E6416EBB51}" dt="2021-06-09T23:04:57.094" v="113" actId="20577"/>
          <ac:spMkLst>
            <pc:docMk/>
            <pc:sldMk cId="4210315310" sldId="283"/>
            <ac:spMk id="3" creationId="{E192FB7A-576A-C643-BB25-B4BCD96155F1}"/>
          </ac:spMkLst>
        </pc:spChg>
      </pc:sldChg>
      <pc:sldChg chg="addSp delSp modSp mod modNotesTx">
        <pc:chgData name="Tulimieri, Duncan" userId="03c543d0-e70e-453c-9896-f7afbb0b7e9c" providerId="ADAL" clId="{83BA33D1-3925-704D-ABB0-53E6416EBB51}" dt="2021-06-16T20:53:57.169" v="443" actId="20577"/>
        <pc:sldMkLst>
          <pc:docMk/>
          <pc:sldMk cId="1575884066" sldId="284"/>
        </pc:sldMkLst>
        <pc:spChg chg="del mod">
          <ac:chgData name="Tulimieri, Duncan" userId="03c543d0-e70e-453c-9896-f7afbb0b7e9c" providerId="ADAL" clId="{83BA33D1-3925-704D-ABB0-53E6416EBB51}" dt="2021-06-09T23:06:16.844" v="184" actId="478"/>
          <ac:spMkLst>
            <pc:docMk/>
            <pc:sldMk cId="1575884066" sldId="284"/>
            <ac:spMk id="3" creationId="{E192FB7A-576A-C643-BB25-B4BCD96155F1}"/>
          </ac:spMkLst>
        </pc:spChg>
        <pc:spChg chg="mod">
          <ac:chgData name="Tulimieri, Duncan" userId="03c543d0-e70e-453c-9896-f7afbb0b7e9c" providerId="ADAL" clId="{83BA33D1-3925-704D-ABB0-53E6416EBB51}" dt="2021-06-09T23:06:28.694" v="192" actId="1076"/>
          <ac:spMkLst>
            <pc:docMk/>
            <pc:sldMk cId="1575884066" sldId="284"/>
            <ac:spMk id="5" creationId="{126F6EA6-97F4-5C43-8424-BFCA3A5E1BEC}"/>
          </ac:spMkLst>
        </pc:spChg>
        <pc:spChg chg="add del mod">
          <ac:chgData name="Tulimieri, Duncan" userId="03c543d0-e70e-453c-9896-f7afbb0b7e9c" providerId="ADAL" clId="{83BA33D1-3925-704D-ABB0-53E6416EBB51}" dt="2021-06-09T23:06:18.772" v="185" actId="478"/>
          <ac:spMkLst>
            <pc:docMk/>
            <pc:sldMk cId="1575884066" sldId="284"/>
            <ac:spMk id="7" creationId="{DEDFF973-C589-9844-8353-0222124E7D4E}"/>
          </ac:spMkLst>
        </pc:spChg>
        <pc:picChg chg="mod">
          <ac:chgData name="Tulimieri, Duncan" userId="03c543d0-e70e-453c-9896-f7afbb0b7e9c" providerId="ADAL" clId="{83BA33D1-3925-704D-ABB0-53E6416EBB51}" dt="2021-06-09T23:06:24.239" v="191" actId="14100"/>
          <ac:picMkLst>
            <pc:docMk/>
            <pc:sldMk cId="1575884066" sldId="284"/>
            <ac:picMk id="4" creationId="{3E70554F-CA8D-C040-8988-82B9E2B077F1}"/>
          </ac:picMkLst>
        </pc:picChg>
      </pc:sldChg>
      <pc:sldChg chg="addSp delSp modSp add mod modClrScheme chgLayout">
        <pc:chgData name="Tulimieri, Duncan" userId="03c543d0-e70e-453c-9896-f7afbb0b7e9c" providerId="ADAL" clId="{83BA33D1-3925-704D-ABB0-53E6416EBB51}" dt="2021-06-09T23:00:18.642" v="97" actId="1036"/>
        <pc:sldMkLst>
          <pc:docMk/>
          <pc:sldMk cId="1573048290" sldId="293"/>
        </pc:sldMkLst>
        <pc:spChg chg="mod ord">
          <ac:chgData name="Tulimieri, Duncan" userId="03c543d0-e70e-453c-9896-f7afbb0b7e9c" providerId="ADAL" clId="{83BA33D1-3925-704D-ABB0-53E6416EBB51}" dt="2021-06-06T22:01:32.123" v="3" actId="700"/>
          <ac:spMkLst>
            <pc:docMk/>
            <pc:sldMk cId="1573048290" sldId="293"/>
            <ac:spMk id="2" creationId="{B45EDB4D-A9C7-674C-99DE-55E2F0E28AE1}"/>
          </ac:spMkLst>
        </pc:spChg>
        <pc:spChg chg="mod ord">
          <ac:chgData name="Tulimieri, Duncan" userId="03c543d0-e70e-453c-9896-f7afbb0b7e9c" providerId="ADAL" clId="{83BA33D1-3925-704D-ABB0-53E6416EBB51}" dt="2021-06-06T22:01:32.123" v="3" actId="700"/>
          <ac:spMkLst>
            <pc:docMk/>
            <pc:sldMk cId="1573048290" sldId="293"/>
            <ac:spMk id="3" creationId="{AC5021D5-FE55-E14F-A3D7-5E557B1038F6}"/>
          </ac:spMkLst>
        </pc:spChg>
        <pc:picChg chg="add del mod">
          <ac:chgData name="Tulimieri, Duncan" userId="03c543d0-e70e-453c-9896-f7afbb0b7e9c" providerId="ADAL" clId="{83BA33D1-3925-704D-ABB0-53E6416EBB51}" dt="2021-06-09T22:57:30.851" v="35" actId="478"/>
          <ac:picMkLst>
            <pc:docMk/>
            <pc:sldMk cId="1573048290" sldId="293"/>
            <ac:picMk id="5" creationId="{E1E19E8C-9137-A143-9BF9-6465B76106FB}"/>
          </ac:picMkLst>
        </pc:picChg>
        <pc:picChg chg="add del mod">
          <ac:chgData name="Tulimieri, Duncan" userId="03c543d0-e70e-453c-9896-f7afbb0b7e9c" providerId="ADAL" clId="{83BA33D1-3925-704D-ABB0-53E6416EBB51}" dt="2021-06-09T22:58:40.394" v="69" actId="478"/>
          <ac:picMkLst>
            <pc:docMk/>
            <pc:sldMk cId="1573048290" sldId="293"/>
            <ac:picMk id="7" creationId="{6AFBC9EE-185A-0749-8683-86D96F6B3874}"/>
          </ac:picMkLst>
        </pc:picChg>
        <pc:picChg chg="del">
          <ac:chgData name="Tulimieri, Duncan" userId="03c543d0-e70e-453c-9896-f7afbb0b7e9c" providerId="ADAL" clId="{83BA33D1-3925-704D-ABB0-53E6416EBB51}" dt="2021-06-06T22:01:29.204" v="2" actId="478"/>
          <ac:picMkLst>
            <pc:docMk/>
            <pc:sldMk cId="1573048290" sldId="293"/>
            <ac:picMk id="9" creationId="{CC918D20-91B1-BA47-BEEF-C681C11A8C7A}"/>
          </ac:picMkLst>
        </pc:picChg>
        <pc:picChg chg="add mod">
          <ac:chgData name="Tulimieri, Duncan" userId="03c543d0-e70e-453c-9896-f7afbb0b7e9c" providerId="ADAL" clId="{83BA33D1-3925-704D-ABB0-53E6416EBB51}" dt="2021-06-09T23:00:18.642" v="97" actId="1036"/>
          <ac:picMkLst>
            <pc:docMk/>
            <pc:sldMk cId="1573048290" sldId="293"/>
            <ac:picMk id="10" creationId="{55B83163-0226-4740-9D63-B39D99124271}"/>
          </ac:picMkLst>
        </pc:picChg>
      </pc:sldChg>
      <pc:sldChg chg="addSp delSp modSp new mod ord modClrScheme chgLayout">
        <pc:chgData name="Tulimieri, Duncan" userId="03c543d0-e70e-453c-9896-f7afbb0b7e9c" providerId="ADAL" clId="{83BA33D1-3925-704D-ABB0-53E6416EBB51}" dt="2021-06-16T20:55:12.908" v="457" actId="20577"/>
        <pc:sldMkLst>
          <pc:docMk/>
          <pc:sldMk cId="534830109" sldId="294"/>
        </pc:sldMkLst>
        <pc:spChg chg="mod ord">
          <ac:chgData name="Tulimieri, Duncan" userId="03c543d0-e70e-453c-9896-f7afbb0b7e9c" providerId="ADAL" clId="{83BA33D1-3925-704D-ABB0-53E6416EBB51}" dt="2021-06-16T20:54:31.731" v="453" actId="700"/>
          <ac:spMkLst>
            <pc:docMk/>
            <pc:sldMk cId="534830109" sldId="294"/>
            <ac:spMk id="2" creationId="{3A755C2B-B860-8543-B7B6-F85164CA45F4}"/>
          </ac:spMkLst>
        </pc:spChg>
        <pc:spChg chg="del mod ord">
          <ac:chgData name="Tulimieri, Duncan" userId="03c543d0-e70e-453c-9896-f7afbb0b7e9c" providerId="ADAL" clId="{83BA33D1-3925-704D-ABB0-53E6416EBB51}" dt="2021-06-16T20:54:31.731" v="453" actId="700"/>
          <ac:spMkLst>
            <pc:docMk/>
            <pc:sldMk cId="534830109" sldId="294"/>
            <ac:spMk id="3" creationId="{6D958A71-44B7-9944-9062-3BE37723E889}"/>
          </ac:spMkLst>
        </pc:spChg>
        <pc:spChg chg="del">
          <ac:chgData name="Tulimieri, Duncan" userId="03c543d0-e70e-453c-9896-f7afbb0b7e9c" providerId="ADAL" clId="{83BA33D1-3925-704D-ABB0-53E6416EBB51}" dt="2021-06-16T20:54:31.731" v="453" actId="700"/>
          <ac:spMkLst>
            <pc:docMk/>
            <pc:sldMk cId="534830109" sldId="294"/>
            <ac:spMk id="4" creationId="{B29619E8-1432-E143-AD05-4842C5640052}"/>
          </ac:spMkLst>
        </pc:spChg>
        <pc:spChg chg="add mod ord">
          <ac:chgData name="Tulimieri, Duncan" userId="03c543d0-e70e-453c-9896-f7afbb0b7e9c" providerId="ADAL" clId="{83BA33D1-3925-704D-ABB0-53E6416EBB51}" dt="2021-06-16T20:55:12.908" v="457" actId="20577"/>
          <ac:spMkLst>
            <pc:docMk/>
            <pc:sldMk cId="534830109" sldId="294"/>
            <ac:spMk id="5" creationId="{FCD7C9CD-9969-1F42-9A32-C9018B654636}"/>
          </ac:spMkLst>
        </pc:spChg>
      </pc:sldChg>
    </pc:docChg>
  </pc:docChgLst>
</pc:chgInfo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3.png>
</file>

<file path=ppt/media/image3.tiff>
</file>

<file path=ppt/media/image4.gi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293A01-0F29-7F4A-A5BB-05D56C1CF3F0}" type="datetimeFigureOut">
              <a:rPr lang="en-US" smtClean="0"/>
              <a:t>6/6/21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534B4A-FAAA-154F-AC5F-F4492090F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09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34B4A-FAAA-154F-AC5F-F4492090F9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2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34B4A-FAAA-154F-AC5F-F4492090F9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66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Young person over their two sessions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34B4A-FAAA-154F-AC5F-F4492090F9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57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Old person over two sessions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34B4A-FAAA-154F-AC5F-F4492090F9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875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Test-retest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34B4A-FAAA-154F-AC5F-F4492090F9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319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Inter-rater reliability (1 (best) – 3 (worst)</a:t>
            </a:r>
          </a:p>
          <a:p>
            <a:pPr lvl="1"/>
            <a:r>
              <a:rPr lang="en-US" dirty="0"/>
              <a:t>Bias </a:t>
            </a:r>
          </a:p>
          <a:p>
            <a:pPr lvl="2"/>
            <a:r>
              <a:rPr lang="en-US" dirty="0"/>
              <a:t>1. Staircase algorithm</a:t>
            </a:r>
          </a:p>
          <a:p>
            <a:pPr lvl="3"/>
            <a:r>
              <a:rPr lang="en-US" dirty="0"/>
              <a:t>Regardless of # of staircases </a:t>
            </a:r>
          </a:p>
          <a:p>
            <a:pPr lvl="3"/>
            <a:r>
              <a:rPr lang="en-US" dirty="0"/>
              <a:t>Variance – lack of spread </a:t>
            </a:r>
          </a:p>
          <a:p>
            <a:pPr lvl="2"/>
            <a:r>
              <a:rPr lang="en-US" dirty="0"/>
              <a:t>2. Matching </a:t>
            </a:r>
          </a:p>
          <a:p>
            <a:pPr lvl="2"/>
            <a:r>
              <a:rPr lang="en-US" dirty="0"/>
              <a:t>3. PMD</a:t>
            </a:r>
          </a:p>
          <a:p>
            <a:pPr lvl="1"/>
            <a:r>
              <a:rPr lang="en-US" dirty="0"/>
              <a:t>Sensitivity </a:t>
            </a:r>
          </a:p>
          <a:p>
            <a:pPr lvl="2"/>
            <a:r>
              <a:rPr lang="en-US" dirty="0"/>
              <a:t>1. Matching </a:t>
            </a:r>
          </a:p>
          <a:p>
            <a:pPr lvl="2"/>
            <a:r>
              <a:rPr lang="en-US" dirty="0"/>
              <a:t>2. Staircase algorithm </a:t>
            </a:r>
          </a:p>
          <a:p>
            <a:pPr lvl="3"/>
            <a:r>
              <a:rPr lang="en-US" dirty="0"/>
              <a:t>Lack of spread </a:t>
            </a:r>
          </a:p>
          <a:p>
            <a:pPr lvl="2"/>
            <a:r>
              <a:rPr lang="en-US" dirty="0"/>
              <a:t>3. PMDD</a:t>
            </a:r>
          </a:p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34B4A-FAAA-154F-AC5F-F4492090F9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24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34B4A-FAAA-154F-AC5F-F4492090F9E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070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963A3-07C0-E649-8536-1B7BB9D949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FAAEE3-BE36-CD42-836B-7FA0CC4798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F14FF-8A54-FF46-ACE1-C5B0207E1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B8DAB-39BD-5E49-9AE2-710088B88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FE3ED-1FB1-9E4E-A7CB-1D279071F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872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5018F-1107-1B47-85F6-0016E1CE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292FD-FA84-114E-ABA8-8C8AC8998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0BE2D-DB8D-6F45-B2B7-51BA94066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D434B-F2F6-C94C-A9E2-50FE7D185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ED97B-E443-424F-8DBB-9DF903C1F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419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5C8295-453C-9441-BBAA-9DEF7A980F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2C468-C311-8049-ABE5-108CE2434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69790-7EC1-6B40-BDF1-597F9E756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F7533-F476-7A43-AAEF-0FDF33BAD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C21FA-25D5-1146-AD3C-73EA01863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78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F8E52-7928-CB48-9503-BB4BEA496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60A05-757B-664F-B3AA-221F730B6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153C6-5B4E-FB4D-B139-74F4F5394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87759-81E5-A44A-9A0E-D958AA82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56196-619F-B54C-B2C8-454376FF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4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EA4A1-7EC6-4943-B729-CE62BB5E1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94E13-20E0-DF4E-99F3-E6E0D8CF6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F297C-F863-934E-B2C3-EFC02992E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0300A-C25D-3B43-90C7-F21A25C50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57400-67D5-954C-A450-07DAAA158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744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57B11-32C2-A34D-BE7C-90ED425A5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08346-5F96-3A42-8ACC-6F30F7308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5B1F8-6C66-5F41-8458-707496C7F0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6006F-4A9D-C145-BDDE-CE2128A42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57818-1C99-D04C-8BD7-608D36A02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53E6BE-B9C7-F44E-90F1-8B0FC73F9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64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B7EAB-87EB-2945-8E1D-FB9964B06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339CF-9369-C24E-993B-719CFDE0B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ACE454-5856-364E-AE74-B208B00975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9AF7B1-0461-804E-A566-A904DC34AB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77DDF9-B241-1642-A7D0-427B89750A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49C6FC-2AF6-6945-9BAF-395219EBF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48B7CC-BA5B-FF4A-B41F-82770AEBA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470BD2-9550-1D4A-9AD5-61C8426DA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6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774B8-6020-B54E-ACBC-371297C3D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7AD9B1-9427-3742-9164-D373DDF7B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E660E7-C483-DC49-873A-F631BA615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239992-A63A-034F-A6B3-8E65B65DA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49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2557F0-3715-9D40-8451-AE90E7F17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63A086-553C-3748-A413-E54632438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72AB6-12FC-9445-82A1-D1CC3A75A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44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0EC96-B9BD-6844-BF0F-1EA8C0691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0B2DE-EF9E-A14A-9EB9-B6AAD0244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749024-7B11-2842-BE9B-44CE89A490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46507B-7982-C84B-8BBD-A0B642787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87E483-1DF4-264F-B655-7F36C39CA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5493AC-DEC1-DD46-8970-10E7E8E89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921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7A347-E84E-FE44-8ED7-B78FD8603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354C6-186E-3246-B0E2-08684EA455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9E6171-5DB1-664A-86D9-AA5EEE1DF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B0976-C22F-014A-96E9-6978C624F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AC75F1-B133-A042-818B-169F38F00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8F7B3-BB83-8D4E-832F-41937096E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2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0277F8-CAD4-3A4F-9499-5F975F374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BB63B-81E8-B843-99D2-756476850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D67D6-F7D3-E545-A086-99436F3817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F50FA7-D94D-B14A-B898-F55DE2CF0CB3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5A2F1-1CDD-414E-BE7C-4EE20EE01C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4C22E-033B-5741-947B-B71D8F9F9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8A127-2739-0343-AF7E-CB3626C60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72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025C0-D69C-4C4E-90B8-9C4D10BCFC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Adaptive Staircase Measurement of Hand Proprioception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675156-CF0B-E942-8E3E-D6B399BC60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Hoseini</a:t>
            </a:r>
            <a:r>
              <a:rPr lang="en-US" dirty="0"/>
              <a:t> et al., 2015</a:t>
            </a:r>
          </a:p>
          <a:p>
            <a:r>
              <a:rPr lang="en-US" dirty="0"/>
              <a:t>Duncan Tulimieri </a:t>
            </a:r>
          </a:p>
        </p:txBody>
      </p:sp>
    </p:spTree>
    <p:extLst>
      <p:ext uri="{BB962C8B-B14F-4D97-AF65-F5344CB8AC3E}">
        <p14:creationId xmlns:p14="http://schemas.microsoft.com/office/powerpoint/2010/main" val="2541200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EDB4D-A9C7-674C-99DE-55E2F0E2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21D5-FE55-E14F-A3D7-5E557B103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Measurement procedures </a:t>
            </a:r>
          </a:p>
          <a:p>
            <a:pPr lvl="1"/>
            <a:r>
              <a:rPr lang="en-US" dirty="0"/>
              <a:t>Adaptive staircase technique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B83163-0226-4740-9D63-B39D99124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826704"/>
            <a:ext cx="1143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048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E3CC5-6664-0444-8F02-E9617385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CA691-CA16-2648-ACB7-7D13260C42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Measurement procedures</a:t>
            </a:r>
          </a:p>
          <a:p>
            <a:pPr lvl="1"/>
            <a:r>
              <a:rPr lang="en-US" dirty="0"/>
              <a:t>Matching</a:t>
            </a:r>
          </a:p>
          <a:p>
            <a:pPr lvl="2"/>
            <a:r>
              <a:rPr lang="en-US" dirty="0"/>
              <a:t>(Adapted method to typical clinical matching test)</a:t>
            </a:r>
          </a:p>
          <a:p>
            <a:pPr lvl="2"/>
            <a:r>
              <a:rPr lang="en-US" dirty="0"/>
              <a:t>Blindfolded, both hands on inclined board  </a:t>
            </a:r>
          </a:p>
          <a:p>
            <a:pPr lvl="3"/>
            <a:r>
              <a:rPr lang="en-US" dirty="0"/>
              <a:t>Right – reference </a:t>
            </a:r>
          </a:p>
          <a:p>
            <a:pPr lvl="3"/>
            <a:r>
              <a:rPr lang="en-US" dirty="0"/>
              <a:t>Left – indicator </a:t>
            </a:r>
          </a:p>
          <a:p>
            <a:pPr lvl="2"/>
            <a:r>
              <a:rPr lang="en-US" dirty="0"/>
              <a:t>Place fingers on intersecting lines </a:t>
            </a:r>
          </a:p>
          <a:p>
            <a:pPr lvl="2"/>
            <a:r>
              <a:rPr lang="en-US" dirty="0"/>
              <a:t>Control for thixotropy </a:t>
            </a:r>
          </a:p>
          <a:p>
            <a:pPr lvl="2"/>
            <a:r>
              <a:rPr lang="en-US" dirty="0"/>
              <a:t>Experimenter move fingers</a:t>
            </a:r>
          </a:p>
          <a:p>
            <a:pPr lvl="3"/>
            <a:r>
              <a:rPr lang="en-US" dirty="0"/>
              <a:t>Place right at 55˚</a:t>
            </a:r>
          </a:p>
          <a:p>
            <a:pPr lvl="2"/>
            <a:r>
              <a:rPr lang="en-US" dirty="0"/>
              <a:t>“move left finger to mirror match” </a:t>
            </a:r>
          </a:p>
          <a:p>
            <a:pPr lvl="2"/>
            <a:r>
              <a:rPr lang="en-US" dirty="0"/>
              <a:t>Record angular deviation </a:t>
            </a:r>
          </a:p>
          <a:p>
            <a:pPr lvl="2"/>
            <a:r>
              <a:rPr lang="en-US" dirty="0"/>
              <a:t>Repeat 10 times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0EF950-8468-344B-A7C7-861968F3FA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54900" y="48534"/>
            <a:ext cx="3174999" cy="672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94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E3CC5-6664-0444-8F02-E9617385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CA691-CA16-2648-ACB7-7D13260C42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Measurement procedures</a:t>
            </a:r>
          </a:p>
          <a:p>
            <a:pPr lvl="1"/>
            <a:r>
              <a:rPr lang="en-US" dirty="0"/>
              <a:t>Matching</a:t>
            </a:r>
          </a:p>
          <a:p>
            <a:pPr lvl="2"/>
            <a:r>
              <a:rPr lang="en-US" dirty="0"/>
              <a:t>Bias = mean of 10 trials </a:t>
            </a:r>
          </a:p>
          <a:p>
            <a:pPr lvl="2"/>
            <a:r>
              <a:rPr lang="en-US" dirty="0"/>
              <a:t>Sensitivity = standard deviation of 10 trials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0EF950-8468-344B-A7C7-861968F3FA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54900" y="48534"/>
            <a:ext cx="3174999" cy="672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565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E3CC5-6664-0444-8F02-E9617385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CA691-CA16-2648-ACB7-7D13260C42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Measurement procedures</a:t>
            </a:r>
          </a:p>
          <a:p>
            <a:pPr lvl="1"/>
            <a:r>
              <a:rPr lang="en-US" dirty="0"/>
              <a:t>Passive movement direction discrimination threshold (PMDD)  </a:t>
            </a:r>
          </a:p>
          <a:p>
            <a:pPr lvl="2"/>
            <a:r>
              <a:rPr lang="en-US" dirty="0"/>
              <a:t>(Adapted method to typical clinical matching test)</a:t>
            </a:r>
          </a:p>
          <a:p>
            <a:pPr lvl="2"/>
            <a:r>
              <a:rPr lang="en-US" dirty="0"/>
              <a:t>Blindfolded, place right hand on board </a:t>
            </a:r>
          </a:p>
          <a:p>
            <a:pPr lvl="3"/>
            <a:r>
              <a:rPr lang="en-US" dirty="0"/>
              <a:t>Reduce chance of other sensors, tape finger to stick </a:t>
            </a:r>
          </a:p>
          <a:p>
            <a:pPr lvl="2"/>
            <a:r>
              <a:rPr lang="en-US" dirty="0"/>
              <a:t>Control for thixotropy </a:t>
            </a:r>
          </a:p>
          <a:p>
            <a:pPr lvl="2"/>
            <a:r>
              <a:rPr lang="en-US" dirty="0"/>
              <a:t>Experimenter move 5˚ L/R</a:t>
            </a:r>
          </a:p>
          <a:p>
            <a:pPr lvl="3"/>
            <a:r>
              <a:rPr lang="en-US" dirty="0"/>
              <a:t>2 seconds (counted by experimenter)</a:t>
            </a:r>
          </a:p>
          <a:p>
            <a:pPr lvl="2"/>
            <a:r>
              <a:rPr lang="en-US" dirty="0"/>
              <a:t>Report direction </a:t>
            </a:r>
          </a:p>
          <a:p>
            <a:pPr lvl="2"/>
            <a:r>
              <a:rPr lang="en-US" dirty="0"/>
              <a:t>Back to center </a:t>
            </a:r>
          </a:p>
          <a:p>
            <a:pPr lvl="2"/>
            <a:r>
              <a:rPr lang="en-US" dirty="0"/>
              <a:t>Repeat </a:t>
            </a:r>
          </a:p>
          <a:p>
            <a:pPr lvl="3"/>
            <a:r>
              <a:rPr lang="en-US" dirty="0"/>
              <a:t>3 L, 3 R (random)</a:t>
            </a:r>
          </a:p>
          <a:p>
            <a:pPr lvl="3"/>
            <a:r>
              <a:rPr lang="en-US" dirty="0"/>
              <a:t>Wrong answer: increase step size 5˚</a:t>
            </a:r>
          </a:p>
          <a:p>
            <a:pPr lvl="3"/>
            <a:r>
              <a:rPr lang="en-US" dirty="0"/>
              <a:t>Correct answer: half step size </a:t>
            </a:r>
          </a:p>
          <a:p>
            <a:pPr lvl="2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B47F5B-6860-B944-BBE3-25BAD45A20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42200" y="115094"/>
            <a:ext cx="3263900" cy="652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00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E3CC5-6664-0444-8F02-E9617385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CA691-CA16-2648-ACB7-7D13260C42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Measurement procedures</a:t>
            </a:r>
          </a:p>
          <a:p>
            <a:pPr lvl="1"/>
            <a:r>
              <a:rPr lang="en-US" dirty="0"/>
              <a:t>Passive movement direction discrimination threshold (PMDD)  </a:t>
            </a:r>
          </a:p>
          <a:p>
            <a:pPr lvl="2"/>
            <a:r>
              <a:rPr lang="en-US" dirty="0"/>
              <a:t>Threshold </a:t>
            </a:r>
          </a:p>
          <a:p>
            <a:pPr lvl="3"/>
            <a:r>
              <a:rPr lang="en-US" dirty="0"/>
              <a:t>Smallest angle with no mistake </a:t>
            </a:r>
          </a:p>
          <a:p>
            <a:pPr lvl="3"/>
            <a:r>
              <a:rPr lang="en-US" dirty="0"/>
              <a:t>Biomechanical constraints: [1.25 15]</a:t>
            </a:r>
          </a:p>
          <a:p>
            <a:pPr lvl="2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B47F5B-6860-B944-BBE3-25BAD45A20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42200" y="115094"/>
            <a:ext cx="3263900" cy="652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77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DCBDA-6909-8B49-8B25-CFC51E3A3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55D14-9EA9-4B46-BB80-9DDF95D1C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  <a:p>
            <a:pPr lvl="1"/>
            <a:r>
              <a:rPr lang="en-US" dirty="0"/>
              <a:t>Dependent variables </a:t>
            </a:r>
          </a:p>
          <a:p>
            <a:pPr lvl="2"/>
            <a:r>
              <a:rPr lang="en-US" dirty="0"/>
              <a:t>Staircase bias and sensitivity, Matching mean and SD, PMDD threshold </a:t>
            </a:r>
          </a:p>
          <a:p>
            <a:pPr lvl="1"/>
            <a:r>
              <a:rPr lang="en-US" dirty="0"/>
              <a:t>Test-retest </a:t>
            </a:r>
          </a:p>
          <a:p>
            <a:pPr lvl="2"/>
            <a:r>
              <a:rPr lang="en-US" dirty="0"/>
              <a:t>ICC of 5 dependent variables comparing session 1 to session 2 </a:t>
            </a:r>
          </a:p>
          <a:p>
            <a:pPr lvl="1"/>
            <a:r>
              <a:rPr lang="en-US" dirty="0"/>
              <a:t>Inter-rater reliability </a:t>
            </a:r>
          </a:p>
          <a:p>
            <a:pPr lvl="2"/>
            <a:r>
              <a:rPr lang="en-US" dirty="0"/>
              <a:t>ICC of 5 dependent variables comparing rater 1 to rater 2 </a:t>
            </a:r>
          </a:p>
          <a:p>
            <a:pPr lvl="1"/>
            <a:r>
              <a:rPr lang="en-US" dirty="0"/>
              <a:t>Construct validity </a:t>
            </a:r>
          </a:p>
          <a:p>
            <a:pPr lvl="2"/>
            <a:r>
              <a:rPr lang="en-US" dirty="0"/>
              <a:t>Stepwise multiple regression of dependent variables on 3 predictors (age, sport years x hours per week, music years x hours per week </a:t>
            </a:r>
          </a:p>
          <a:p>
            <a:pPr lvl="1"/>
            <a:r>
              <a:rPr lang="en-US" dirty="0"/>
              <a:t>Correlation between each pair of tests</a:t>
            </a:r>
          </a:p>
        </p:txBody>
      </p:sp>
    </p:spTree>
    <p:extLst>
      <p:ext uri="{BB962C8B-B14F-4D97-AF65-F5344CB8AC3E}">
        <p14:creationId xmlns:p14="http://schemas.microsoft.com/office/powerpoint/2010/main" val="749152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29BEF-2F5E-934B-B686-813246AFD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A80F9-3BEA-8148-8066-B052CA107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20/48 subjects - test-retest   </a:t>
            </a:r>
          </a:p>
          <a:p>
            <a:pPr lvl="1"/>
            <a:r>
              <a:rPr lang="en-US" dirty="0"/>
              <a:t>~ 2 weeks apart </a:t>
            </a:r>
          </a:p>
          <a:p>
            <a:r>
              <a:rPr lang="en-US" dirty="0"/>
              <a:t>11/48 subjects – inter-rater </a:t>
            </a:r>
          </a:p>
          <a:p>
            <a:pPr lvl="1"/>
            <a:r>
              <a:rPr lang="en-US" dirty="0"/>
              <a:t>Same day</a:t>
            </a:r>
          </a:p>
          <a:p>
            <a:pPr lvl="1"/>
            <a:r>
              <a:rPr lang="en-US" dirty="0"/>
              <a:t>Rate quality of sleep, fatigue from session, and attention during session </a:t>
            </a:r>
          </a:p>
        </p:txBody>
      </p:sp>
    </p:spTree>
    <p:extLst>
      <p:ext uri="{BB962C8B-B14F-4D97-AF65-F5344CB8AC3E}">
        <p14:creationId xmlns:p14="http://schemas.microsoft.com/office/powerpoint/2010/main" val="4126656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ABDA-A31F-B948-81A1-09851310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2FB7A-576A-C643-BB25-B4BCD9615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Test-retest reliability (1 (best) – 3 (worst))</a:t>
            </a:r>
          </a:p>
          <a:p>
            <a:pPr lvl="1"/>
            <a:r>
              <a:rPr lang="en-US" dirty="0"/>
              <a:t>1. Staircase algorithm </a:t>
            </a:r>
          </a:p>
          <a:p>
            <a:pPr lvl="2"/>
            <a:r>
              <a:rPr lang="en-US" dirty="0"/>
              <a:t>Bias most stable and strongest test-retest </a:t>
            </a:r>
          </a:p>
          <a:p>
            <a:pPr lvl="3"/>
            <a:r>
              <a:rPr lang="en-US" dirty="0"/>
              <a:t>Evident across age </a:t>
            </a:r>
          </a:p>
          <a:p>
            <a:pPr lvl="4"/>
            <a:r>
              <a:rPr lang="en-US" dirty="0"/>
              <a:t>Younger – less bias, older – more bias </a:t>
            </a:r>
          </a:p>
          <a:p>
            <a:pPr lvl="3"/>
            <a:r>
              <a:rPr lang="en-US" dirty="0"/>
              <a:t>Regardless of # of staircase </a:t>
            </a:r>
          </a:p>
          <a:p>
            <a:pPr lvl="2"/>
            <a:r>
              <a:rPr lang="en-US" dirty="0"/>
              <a:t>Sensitivity consistent, but no age difference</a:t>
            </a:r>
          </a:p>
          <a:p>
            <a:pPr lvl="3"/>
            <a:r>
              <a:rPr lang="en-US" dirty="0"/>
              <a:t>Lack of spread of data  </a:t>
            </a:r>
          </a:p>
          <a:p>
            <a:pPr lvl="1"/>
            <a:r>
              <a:rPr lang="en-US" dirty="0"/>
              <a:t>2. PMDD</a:t>
            </a:r>
          </a:p>
          <a:p>
            <a:pPr lvl="2"/>
            <a:r>
              <a:rPr lang="en-US" dirty="0"/>
              <a:t>Learning effect </a:t>
            </a:r>
          </a:p>
          <a:p>
            <a:pPr lvl="1"/>
            <a:r>
              <a:rPr lang="en-US" dirty="0"/>
              <a:t>3. Matching </a:t>
            </a:r>
          </a:p>
          <a:p>
            <a:pPr lvl="2"/>
            <a:r>
              <a:rPr lang="en-US" dirty="0"/>
              <a:t>Least stable 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47452-6399-864A-B130-69596C609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1100" y="1874044"/>
            <a:ext cx="4216400" cy="4254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6F6EA6-97F4-5C43-8424-BFCA3A5E1BEC}"/>
              </a:ext>
            </a:extLst>
          </p:cNvPr>
          <p:cNvSpPr txBox="1"/>
          <p:nvPr/>
        </p:nvSpPr>
        <p:spPr>
          <a:xfrm>
            <a:off x="7772400" y="6176963"/>
            <a:ext cx="1003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2</a:t>
            </a:r>
          </a:p>
        </p:txBody>
      </p:sp>
    </p:spTree>
    <p:extLst>
      <p:ext uri="{BB962C8B-B14F-4D97-AF65-F5344CB8AC3E}">
        <p14:creationId xmlns:p14="http://schemas.microsoft.com/office/powerpoint/2010/main" val="21685468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ABDA-A31F-B948-81A1-09851310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2FB7A-576A-C643-BB25-B4BCD9615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Test-retest reliability (1 (best) – 3 (worst))</a:t>
            </a:r>
          </a:p>
          <a:p>
            <a:pPr lvl="1"/>
            <a:r>
              <a:rPr lang="en-US" dirty="0"/>
              <a:t>1. Staircase algorithm </a:t>
            </a:r>
          </a:p>
          <a:p>
            <a:pPr lvl="2"/>
            <a:r>
              <a:rPr lang="en-US" dirty="0"/>
              <a:t>Bias most stable and strongest test-retest </a:t>
            </a:r>
          </a:p>
          <a:p>
            <a:pPr lvl="3"/>
            <a:r>
              <a:rPr lang="en-US" dirty="0"/>
              <a:t>Evident across age </a:t>
            </a:r>
          </a:p>
          <a:p>
            <a:pPr lvl="4"/>
            <a:r>
              <a:rPr lang="en-US" dirty="0"/>
              <a:t>Younger – less bias, older – more bias </a:t>
            </a:r>
          </a:p>
          <a:p>
            <a:pPr lvl="3"/>
            <a:r>
              <a:rPr lang="en-US" dirty="0"/>
              <a:t>Regardless of # of staircase </a:t>
            </a:r>
          </a:p>
          <a:p>
            <a:pPr lvl="2"/>
            <a:r>
              <a:rPr lang="en-US" dirty="0"/>
              <a:t>Sensitivity consistent, but no age difference</a:t>
            </a:r>
          </a:p>
          <a:p>
            <a:pPr lvl="3"/>
            <a:r>
              <a:rPr lang="en-US" dirty="0"/>
              <a:t>Lack of spread of data  </a:t>
            </a:r>
          </a:p>
          <a:p>
            <a:pPr lvl="1"/>
            <a:r>
              <a:rPr lang="en-US" dirty="0"/>
              <a:t>2. PMDD</a:t>
            </a:r>
          </a:p>
          <a:p>
            <a:pPr lvl="2"/>
            <a:r>
              <a:rPr lang="en-US" dirty="0"/>
              <a:t>Learning effect </a:t>
            </a:r>
          </a:p>
          <a:p>
            <a:pPr lvl="1"/>
            <a:r>
              <a:rPr lang="en-US" dirty="0"/>
              <a:t>3. Matching </a:t>
            </a:r>
          </a:p>
          <a:p>
            <a:pPr lvl="2"/>
            <a:r>
              <a:rPr lang="en-US" dirty="0"/>
              <a:t>Least stable </a:t>
            </a:r>
          </a:p>
          <a:p>
            <a:pPr lvl="1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6F6EA6-97F4-5C43-8424-BFCA3A5E1BEC}"/>
              </a:ext>
            </a:extLst>
          </p:cNvPr>
          <p:cNvSpPr txBox="1"/>
          <p:nvPr/>
        </p:nvSpPr>
        <p:spPr>
          <a:xfrm>
            <a:off x="7772400" y="6176963"/>
            <a:ext cx="1003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452320-F1B3-3C40-8B62-F291EFE355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450" y="1825626"/>
            <a:ext cx="41529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315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ABDA-A31F-B948-81A1-09851310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6F6EA6-97F4-5C43-8424-BFCA3A5E1BEC}"/>
              </a:ext>
            </a:extLst>
          </p:cNvPr>
          <p:cNvSpPr txBox="1"/>
          <p:nvPr/>
        </p:nvSpPr>
        <p:spPr>
          <a:xfrm>
            <a:off x="10350499" y="6123543"/>
            <a:ext cx="1003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70554F-CA8D-C040-8988-82B9E2B07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618" y="1690688"/>
            <a:ext cx="10942181" cy="435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84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E2319-8357-5440-8E2A-436DB06D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7B13B-7F3C-FF45-96D2-E67FD4DF2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Proprioception </a:t>
            </a:r>
          </a:p>
          <a:p>
            <a:pPr lvl="1"/>
            <a:r>
              <a:rPr lang="en-US" dirty="0"/>
              <a:t>Position Sense – static </a:t>
            </a:r>
          </a:p>
          <a:p>
            <a:pPr lvl="1"/>
            <a:r>
              <a:rPr lang="en-US" dirty="0"/>
              <a:t>Kinesthesia – dynamic </a:t>
            </a:r>
          </a:p>
          <a:p>
            <a:r>
              <a:rPr lang="en-US" dirty="0"/>
              <a:t>Frequently impaired after stroke </a:t>
            </a:r>
          </a:p>
          <a:p>
            <a:r>
              <a:rPr lang="en-US" dirty="0"/>
              <a:t>Clinical assessments of proprioception</a:t>
            </a:r>
          </a:p>
          <a:p>
            <a:pPr lvl="1"/>
            <a:r>
              <a:rPr lang="en-US" dirty="0"/>
              <a:t>Passive movement direction discrimination (PMDD)</a:t>
            </a:r>
          </a:p>
          <a:p>
            <a:pPr lvl="2"/>
            <a:r>
              <a:rPr lang="en-US" dirty="0"/>
              <a:t>Measure kinesthesia </a:t>
            </a:r>
          </a:p>
          <a:p>
            <a:pPr lvl="2"/>
            <a:r>
              <a:rPr lang="en-US" dirty="0"/>
              <a:t>Joint is passively flexed/extended, subject report perceived direction </a:t>
            </a:r>
          </a:p>
          <a:p>
            <a:pPr lvl="1"/>
            <a:r>
              <a:rPr lang="en-US" dirty="0"/>
              <a:t>Matching</a:t>
            </a:r>
          </a:p>
          <a:p>
            <a:pPr lvl="2"/>
            <a:r>
              <a:rPr lang="en-US" dirty="0"/>
              <a:t>Measure position sense </a:t>
            </a:r>
          </a:p>
          <a:p>
            <a:pPr lvl="2"/>
            <a:r>
              <a:rPr lang="en-US" dirty="0"/>
              <a:t>Therapist move joint of one side passively, patient mirror match perceived location of joint  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692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55C2B-B860-8543-B7B6-F85164CA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D7C9CD-9969-1F42-9A32-C9018B654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Inter-rater reliability (1 (best) – 3 (worst))</a:t>
            </a:r>
          </a:p>
          <a:p>
            <a:pPr lvl="1"/>
            <a:r>
              <a:rPr lang="en-US" dirty="0"/>
              <a:t>Bias </a:t>
            </a:r>
          </a:p>
          <a:p>
            <a:pPr lvl="2"/>
            <a:r>
              <a:rPr lang="en-US" dirty="0"/>
              <a:t>1. Staircase algorithm</a:t>
            </a:r>
          </a:p>
          <a:p>
            <a:pPr lvl="3"/>
            <a:r>
              <a:rPr lang="en-US" dirty="0"/>
              <a:t>Regardless of # of staircases </a:t>
            </a:r>
          </a:p>
          <a:p>
            <a:pPr lvl="2"/>
            <a:r>
              <a:rPr lang="en-US" dirty="0"/>
              <a:t>2. Matching </a:t>
            </a:r>
          </a:p>
          <a:p>
            <a:pPr lvl="2"/>
            <a:r>
              <a:rPr lang="en-US" dirty="0"/>
              <a:t>3. PMDD</a:t>
            </a:r>
          </a:p>
          <a:p>
            <a:pPr lvl="1"/>
            <a:r>
              <a:rPr lang="en-US" dirty="0"/>
              <a:t>Sensitivity </a:t>
            </a:r>
          </a:p>
          <a:p>
            <a:pPr lvl="2"/>
            <a:r>
              <a:rPr lang="en-US" dirty="0"/>
              <a:t>1. Matching </a:t>
            </a:r>
          </a:p>
          <a:p>
            <a:pPr lvl="2"/>
            <a:r>
              <a:rPr lang="en-US" dirty="0"/>
              <a:t>2. Staircase algorithm </a:t>
            </a:r>
          </a:p>
          <a:p>
            <a:pPr lvl="3"/>
            <a:r>
              <a:rPr lang="en-US" dirty="0"/>
              <a:t>Lack of spread </a:t>
            </a:r>
          </a:p>
          <a:p>
            <a:pPr lvl="2"/>
            <a:r>
              <a:rPr lang="en-US" dirty="0"/>
              <a:t>3. PMDD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830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ABDA-A31F-B948-81A1-09851310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95D9F9-EA8C-044B-B3C7-FCCBDCEBC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61" y="1895961"/>
            <a:ext cx="10861039" cy="388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17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ABDA-A31F-B948-81A1-09851310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2FB7A-576A-C643-BB25-B4BCD9615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Construct validity</a:t>
            </a:r>
          </a:p>
          <a:p>
            <a:pPr lvl="1"/>
            <a:r>
              <a:rPr lang="en-US" dirty="0"/>
              <a:t>Age only significant predictor (staircase algorithm)</a:t>
            </a:r>
          </a:p>
          <a:p>
            <a:pPr lvl="2"/>
            <a:r>
              <a:rPr lang="en-US" dirty="0"/>
              <a:t>Strongly predict bias</a:t>
            </a:r>
          </a:p>
          <a:p>
            <a:pPr lvl="2"/>
            <a:r>
              <a:rPr lang="en-US" dirty="0"/>
              <a:t>Not for sensitivity</a:t>
            </a:r>
          </a:p>
          <a:p>
            <a:pPr lvl="1"/>
            <a:r>
              <a:rPr lang="en-US" dirty="0"/>
              <a:t>Age only significant predictor (PMDD)</a:t>
            </a:r>
          </a:p>
          <a:p>
            <a:pPr lvl="2"/>
            <a:r>
              <a:rPr lang="en-US" dirty="0"/>
              <a:t>Threshold </a:t>
            </a:r>
          </a:p>
          <a:p>
            <a:pPr lvl="1"/>
            <a:r>
              <a:rPr lang="en-US" dirty="0"/>
              <a:t>None (matching)</a:t>
            </a:r>
          </a:p>
          <a:p>
            <a:pPr lvl="1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34D29E-8D5D-4847-BC08-14B1F1D5DE71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4605338" y="3881437"/>
            <a:ext cx="7250960" cy="261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206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ABDA-A31F-B948-81A1-09851310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2FB7A-576A-C643-BB25-B4BCD9615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Construct validity</a:t>
            </a:r>
          </a:p>
          <a:p>
            <a:pPr lvl="1"/>
            <a:r>
              <a:rPr lang="en-US" dirty="0"/>
              <a:t>Staircase algorithm bias and PMDD threshold tended to be correlated </a:t>
            </a:r>
          </a:p>
          <a:p>
            <a:pPr lvl="1"/>
            <a:r>
              <a:rPr lang="en-US" dirty="0"/>
              <a:t>Staircase algorithm sensitivity and matching SD tended to be correlated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9188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88B6E-CA5E-DB41-8879-3117716A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9ABD8-DEEA-F345-9E81-5FB835F3C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 and limitations of the techniques 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28B45-8EA7-BA43-A43B-646DFF5C4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74829"/>
            <a:ext cx="10764286" cy="644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8D75E9-0D13-0247-AC83-D0D12167D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29000"/>
            <a:ext cx="10764286" cy="107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23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88B6E-CA5E-DB41-8879-3117716A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9ABD8-DEEA-F345-9E81-5FB835F3C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 and limitations of the techniques 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28B45-8EA7-BA43-A43B-646DFF5C4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74829"/>
            <a:ext cx="10764286" cy="644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529EDC-4B73-8043-904C-0B5108521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3319395"/>
            <a:ext cx="10881360" cy="89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0823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88B6E-CA5E-DB41-8879-3117716A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9ABD8-DEEA-F345-9E81-5FB835F3C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 and limitations of the techniques 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28B45-8EA7-BA43-A43B-646DFF5C4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74829"/>
            <a:ext cx="10764286" cy="644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4940DA-D656-5A4F-AF48-D3F831C54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535472"/>
            <a:ext cx="10972800" cy="24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136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88B6E-CA5E-DB41-8879-3117716A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9ABD8-DEEA-F345-9E81-5FB835F3C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 and limitations of the techniques 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28B45-8EA7-BA43-A43B-646DFF5C4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74829"/>
            <a:ext cx="10764286" cy="644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F23A8A-D8BB-504B-A411-C89F6B836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54334"/>
            <a:ext cx="10764286" cy="298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2096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88B6E-CA5E-DB41-8879-3117716A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9ABD8-DEEA-F345-9E81-5FB835F3C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 and limitations of the techniques 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28B45-8EA7-BA43-A43B-646DFF5C4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74829"/>
            <a:ext cx="10764286" cy="644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F6C4A1-A575-4341-BB20-CDFEA0FC2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54334"/>
            <a:ext cx="10844084" cy="10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1923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88B6E-CA5E-DB41-8879-3117716A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9ABD8-DEEA-F345-9E81-5FB835F3C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 and limitations of the techniques 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28B45-8EA7-BA43-A43B-646DFF5C4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74829"/>
            <a:ext cx="10764286" cy="644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8B435C-508F-AC47-86C3-5FB87BA1C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19397"/>
            <a:ext cx="10799766" cy="185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864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3086D-4554-474E-A1D6-78D6ED5BC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41BB3-6267-1D49-A19B-22A2D7C37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Clinical measures</a:t>
            </a:r>
          </a:p>
          <a:p>
            <a:pPr lvl="1"/>
            <a:r>
              <a:rPr lang="en-US" dirty="0"/>
              <a:t>Subjective </a:t>
            </a:r>
          </a:p>
          <a:p>
            <a:pPr lvl="1"/>
            <a:r>
              <a:rPr lang="en-US" dirty="0"/>
              <a:t>Poorly standardized </a:t>
            </a:r>
          </a:p>
          <a:p>
            <a:pPr lvl="1"/>
            <a:r>
              <a:rPr lang="en-US" dirty="0"/>
              <a:t>Too coarse to detect subtle changes </a:t>
            </a:r>
          </a:p>
          <a:p>
            <a:pPr lvl="1"/>
            <a:r>
              <a:rPr lang="en-US" dirty="0"/>
              <a:t>No control for muscle thixotropy</a:t>
            </a:r>
          </a:p>
          <a:p>
            <a:pPr lvl="1"/>
            <a:r>
              <a:rPr lang="en-US" dirty="0"/>
              <a:t>Confounds with pain, spasticity, or motor deficit </a:t>
            </a:r>
          </a:p>
          <a:p>
            <a:pPr lvl="1"/>
            <a:r>
              <a:rPr lang="en-US" dirty="0"/>
              <a:t>Sensitivity and bias of perception not distinguishable </a:t>
            </a:r>
          </a:p>
          <a:p>
            <a:pPr lvl="2"/>
            <a:r>
              <a:rPr lang="en-US" dirty="0"/>
              <a:t>Sensitivity – inverse of spread of measurements of proprioception </a:t>
            </a:r>
          </a:p>
          <a:p>
            <a:pPr lvl="2"/>
            <a:r>
              <a:rPr lang="en-US" dirty="0"/>
              <a:t>Bias – mean of errors </a:t>
            </a:r>
          </a:p>
          <a:p>
            <a:pPr lvl="3"/>
            <a:r>
              <a:rPr lang="en-US" dirty="0"/>
              <a:t>Independent measures </a:t>
            </a:r>
          </a:p>
          <a:p>
            <a:pPr lvl="3"/>
            <a:r>
              <a:rPr lang="en-US" dirty="0"/>
              <a:t>If known, tailor rehab accordingly </a:t>
            </a:r>
          </a:p>
        </p:txBody>
      </p:sp>
    </p:spTree>
    <p:extLst>
      <p:ext uri="{BB962C8B-B14F-4D97-AF65-F5344CB8AC3E}">
        <p14:creationId xmlns:p14="http://schemas.microsoft.com/office/powerpoint/2010/main" val="13437288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88B6E-CA5E-DB41-8879-3117716A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9ABD8-DEEA-F345-9E81-5FB835F3C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 and limitations of the techniques 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28B45-8EA7-BA43-A43B-646DFF5C4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74829"/>
            <a:ext cx="10764286" cy="644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C0A969-E206-1E40-A33E-D4FC5B7C7E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9" y="3319396"/>
            <a:ext cx="10764285" cy="293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744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88B6E-CA5E-DB41-8879-3117716A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9ABD8-DEEA-F345-9E81-5FB835F3C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Strengths and limitations of the techniques </a:t>
            </a:r>
          </a:p>
          <a:p>
            <a:pPr lvl="1"/>
            <a:r>
              <a:rPr lang="en-US" dirty="0"/>
              <a:t>Adaptive staircase method </a:t>
            </a:r>
          </a:p>
          <a:p>
            <a:pPr lvl="2"/>
            <a:r>
              <a:rPr lang="en-US" dirty="0"/>
              <a:t>6 staircases (5-6 minutes)</a:t>
            </a:r>
          </a:p>
          <a:p>
            <a:pPr lvl="2"/>
            <a:r>
              <a:rPr lang="en-US" dirty="0"/>
              <a:t>2 staircases (2-3 minutes)</a:t>
            </a:r>
          </a:p>
          <a:p>
            <a:pPr lvl="2"/>
            <a:r>
              <a:rPr lang="en-US" dirty="0"/>
              <a:t>No movement </a:t>
            </a:r>
          </a:p>
          <a:p>
            <a:pPr lvl="2"/>
            <a:r>
              <a:rPr lang="en-US" dirty="0"/>
              <a:t>Parse out specific damage (bias or sensitivity)</a:t>
            </a:r>
          </a:p>
          <a:p>
            <a:pPr lvl="1"/>
            <a:r>
              <a:rPr lang="en-US" dirty="0"/>
              <a:t>Matching</a:t>
            </a:r>
          </a:p>
          <a:p>
            <a:pPr lvl="2"/>
            <a:r>
              <a:rPr lang="en-US" dirty="0"/>
              <a:t>Can’t tell which side is impaired </a:t>
            </a:r>
          </a:p>
          <a:p>
            <a:pPr lvl="2"/>
            <a:r>
              <a:rPr lang="en-US" dirty="0"/>
              <a:t>Cheat by just relaxing </a:t>
            </a:r>
          </a:p>
          <a:p>
            <a:pPr lvl="2"/>
            <a:r>
              <a:rPr lang="en-US" dirty="0"/>
              <a:t>Motor deficits play a role </a:t>
            </a:r>
          </a:p>
          <a:p>
            <a:pPr lvl="1"/>
            <a:r>
              <a:rPr lang="en-US" dirty="0"/>
              <a:t>PMDD</a:t>
            </a:r>
          </a:p>
          <a:p>
            <a:pPr lvl="2"/>
            <a:r>
              <a:rPr lang="en-US" dirty="0"/>
              <a:t>Magnitude and speed of movement poorly controlled </a:t>
            </a:r>
          </a:p>
          <a:p>
            <a:pPr lvl="2"/>
            <a:r>
              <a:rPr lang="en-US" dirty="0"/>
              <a:t>Subject gain information from movement back to center </a:t>
            </a:r>
          </a:p>
          <a:p>
            <a:pPr lvl="2"/>
            <a:r>
              <a:rPr lang="en-US" dirty="0"/>
              <a:t>Long time to get accurate estimate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658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06864-2941-764F-82D1-3CD9A55E0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90B11-5E42-D347-8AB2-2399290A4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considerations</a:t>
            </a:r>
          </a:p>
          <a:p>
            <a:pPr lvl="1"/>
            <a:r>
              <a:rPr lang="en-US" dirty="0"/>
              <a:t>Bias vs. sensitivity in static position sense measurement </a:t>
            </a:r>
          </a:p>
          <a:p>
            <a:pPr lvl="2"/>
            <a:r>
              <a:rPr lang="en-US" dirty="0"/>
              <a:t>Bias was important in analyses, sensitivity not so much </a:t>
            </a:r>
          </a:p>
          <a:p>
            <a:pPr lvl="3"/>
            <a:r>
              <a:rPr lang="en-US" dirty="0"/>
              <a:t>Probably because of sample </a:t>
            </a:r>
          </a:p>
        </p:txBody>
      </p:sp>
    </p:spTree>
    <p:extLst>
      <p:ext uri="{BB962C8B-B14F-4D97-AF65-F5344CB8AC3E}">
        <p14:creationId xmlns:p14="http://schemas.microsoft.com/office/powerpoint/2010/main" val="10232835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06864-2941-764F-82D1-3CD9A55E0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90B11-5E42-D347-8AB2-2399290A4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considerations</a:t>
            </a:r>
          </a:p>
          <a:p>
            <a:pPr lvl="1"/>
            <a:r>
              <a:rPr lang="en-US" dirty="0"/>
              <a:t>Skilled movement and comparison across methods </a:t>
            </a:r>
          </a:p>
          <a:p>
            <a:pPr lvl="2"/>
            <a:r>
              <a:rPr lang="en-US" dirty="0"/>
              <a:t>Age only had a significant role </a:t>
            </a:r>
          </a:p>
          <a:p>
            <a:pPr lvl="3"/>
            <a:r>
              <a:rPr lang="en-US" dirty="0"/>
              <a:t>Probably sample </a:t>
            </a:r>
          </a:p>
        </p:txBody>
      </p:sp>
    </p:spTree>
    <p:extLst>
      <p:ext uri="{BB962C8B-B14F-4D97-AF65-F5344CB8AC3E}">
        <p14:creationId xmlns:p14="http://schemas.microsoft.com/office/powerpoint/2010/main" val="35993141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1A2F2-0897-0F44-93BA-E618C801D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6D16E-EAF2-154C-9332-1F099561F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(accurate &amp; reliable) &amp; </a:t>
            </a:r>
            <a:r>
              <a:rPr lang="en-US" u="sng" dirty="0"/>
              <a:t>feasible</a:t>
            </a:r>
            <a:r>
              <a:rPr lang="en-US" dirty="0"/>
              <a:t> test for static proprioception of MCP joint for the clinic</a:t>
            </a:r>
          </a:p>
          <a:p>
            <a:pPr lvl="1"/>
            <a:r>
              <a:rPr lang="en-US" dirty="0"/>
              <a:t>Can be improved </a:t>
            </a:r>
          </a:p>
          <a:p>
            <a:pPr lvl="2"/>
            <a:r>
              <a:rPr lang="en-US" dirty="0"/>
              <a:t>Improved algorithm </a:t>
            </a:r>
          </a:p>
          <a:p>
            <a:pPr lvl="2"/>
            <a:r>
              <a:rPr lang="en-US" dirty="0"/>
              <a:t>Other joint angles </a:t>
            </a:r>
          </a:p>
        </p:txBody>
      </p:sp>
    </p:spTree>
    <p:extLst>
      <p:ext uri="{BB962C8B-B14F-4D97-AF65-F5344CB8AC3E}">
        <p14:creationId xmlns:p14="http://schemas.microsoft.com/office/powerpoint/2010/main" val="299017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868211-6B27-AB43-A398-126CDF030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057E6A-4857-E54D-BE58-CADBC2D9E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Clinical tests of position sense involve movement </a:t>
            </a:r>
          </a:p>
          <a:p>
            <a:pPr lvl="1"/>
            <a:r>
              <a:rPr lang="en-US" dirty="0"/>
              <a:t>True position sense = no movement  </a:t>
            </a:r>
          </a:p>
          <a:p>
            <a:r>
              <a:rPr lang="en-US" dirty="0"/>
              <a:t>Questions:	</a:t>
            </a:r>
          </a:p>
          <a:p>
            <a:pPr lvl="1"/>
            <a:r>
              <a:rPr lang="en-US" dirty="0"/>
              <a:t>Compare 3 methods (PMDD, matching, staircase)</a:t>
            </a:r>
          </a:p>
          <a:p>
            <a:pPr lvl="2"/>
            <a:r>
              <a:rPr lang="en-US" dirty="0"/>
              <a:t>Test-retest reliability </a:t>
            </a:r>
          </a:p>
          <a:p>
            <a:pPr lvl="2"/>
            <a:r>
              <a:rPr lang="en-US" dirty="0"/>
              <a:t>Inter-rater reliability </a:t>
            </a:r>
          </a:p>
          <a:p>
            <a:pPr lvl="2"/>
            <a:r>
              <a:rPr lang="en-US" dirty="0"/>
              <a:t>Best reflect known changes in proprioception with age and skilled movement </a:t>
            </a:r>
          </a:p>
        </p:txBody>
      </p:sp>
    </p:spTree>
    <p:extLst>
      <p:ext uri="{BB962C8B-B14F-4D97-AF65-F5344CB8AC3E}">
        <p14:creationId xmlns:p14="http://schemas.microsoft.com/office/powerpoint/2010/main" val="1580110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3A44A-F93C-E94E-8C02-9768CF4A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D12B-7E8B-134C-B037-54BAB40DFF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Subjects</a:t>
            </a:r>
          </a:p>
          <a:p>
            <a:pPr lvl="1"/>
            <a:r>
              <a:rPr lang="en-US" dirty="0"/>
              <a:t>48 control right-handed </a:t>
            </a:r>
          </a:p>
          <a:p>
            <a:pPr lvl="1"/>
            <a:r>
              <a:rPr lang="en-US" dirty="0"/>
              <a:t>Seated at table, apparatus at midline </a:t>
            </a:r>
          </a:p>
          <a:p>
            <a:pPr lvl="1"/>
            <a:r>
              <a:rPr lang="en-US" dirty="0"/>
              <a:t>Elbow at 90˚ and slightly in front of body with forearm on table </a:t>
            </a:r>
          </a:p>
          <a:p>
            <a:pPr lvl="1"/>
            <a:r>
              <a:rPr lang="en-US" dirty="0"/>
              <a:t>Hand pronated on 25˚ apparatus about 20 cm in front of body </a:t>
            </a:r>
          </a:p>
          <a:p>
            <a:pPr lvl="1"/>
            <a:r>
              <a:rPr lang="en-US" dirty="0"/>
              <a:t>Index finger 55˚ to subject trunk with other fingers slightly spread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291890-E870-A041-90CD-2533A06E89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41938" y="2483644"/>
            <a:ext cx="4311862" cy="264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468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E3CC5-6664-0444-8F02-E9617385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CA691-CA16-2648-ACB7-7D13260C42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Measurement procedures</a:t>
            </a:r>
          </a:p>
          <a:p>
            <a:pPr lvl="1"/>
            <a:r>
              <a:rPr lang="en-US" dirty="0"/>
              <a:t>Adaptive staircase technique</a:t>
            </a:r>
          </a:p>
          <a:p>
            <a:pPr lvl="2"/>
            <a:r>
              <a:rPr lang="en-US" dirty="0"/>
              <a:t>Blindfolded </a:t>
            </a:r>
          </a:p>
          <a:p>
            <a:pPr lvl="2"/>
            <a:r>
              <a:rPr lang="en-US" dirty="0"/>
              <a:t>Remove thixotropy confound </a:t>
            </a:r>
          </a:p>
          <a:p>
            <a:pPr lvl="3"/>
            <a:r>
              <a:rPr lang="en-US" dirty="0"/>
              <a:t>Press against experimenter and then relax </a:t>
            </a:r>
          </a:p>
          <a:p>
            <a:pPr lvl="2"/>
            <a:r>
              <a:rPr lang="en-US" dirty="0"/>
              <a:t>Put tablet over hand </a:t>
            </a:r>
          </a:p>
          <a:p>
            <a:pPr lvl="2"/>
            <a:r>
              <a:rPr lang="en-US" dirty="0"/>
              <a:t>Remove blindfold and instructed to not move hand  </a:t>
            </a: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BC8BE31E-31E2-6A45-A43D-8BB3EB43A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150" y="528451"/>
            <a:ext cx="2762250" cy="630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10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EDB4D-A9C7-674C-99DE-55E2F0E2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21D5-FE55-E14F-A3D7-5E557B1038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Measurement procedures </a:t>
            </a:r>
          </a:p>
          <a:p>
            <a:pPr lvl="1"/>
            <a:r>
              <a:rPr lang="en-US" dirty="0"/>
              <a:t>Adaptive staircase technique </a:t>
            </a:r>
          </a:p>
          <a:p>
            <a:pPr lvl="2"/>
            <a:r>
              <a:rPr lang="en-US" dirty="0"/>
              <a:t>Line start over tested joint and extended length of the finger </a:t>
            </a:r>
          </a:p>
          <a:p>
            <a:pPr lvl="2"/>
            <a:r>
              <a:rPr lang="en-US" dirty="0"/>
              <a:t>Report if line to the left or right of finger (2AFC)</a:t>
            </a:r>
          </a:p>
          <a:p>
            <a:pPr lvl="4"/>
            <a:endParaRPr lang="en-US" dirty="0"/>
          </a:p>
          <a:p>
            <a:pPr lvl="5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8202046-C820-784B-8265-106CEB68D3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550150" y="528451"/>
            <a:ext cx="2762250" cy="630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54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EDB4D-A9C7-674C-99DE-55E2F0E2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21D5-FE55-E14F-A3D7-5E557B1038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Measurement procedures </a:t>
            </a:r>
          </a:p>
          <a:p>
            <a:pPr lvl="1"/>
            <a:r>
              <a:rPr lang="en-US" dirty="0"/>
              <a:t>Adaptive staircase technique </a:t>
            </a:r>
          </a:p>
          <a:p>
            <a:pPr lvl="2"/>
            <a:r>
              <a:rPr lang="en-US" dirty="0"/>
              <a:t>6 staircases </a:t>
            </a:r>
          </a:p>
          <a:p>
            <a:pPr lvl="3"/>
            <a:r>
              <a:rPr lang="en-US" dirty="0"/>
              <a:t>Staircase 1 and 2</a:t>
            </a:r>
          </a:p>
          <a:p>
            <a:pPr lvl="4"/>
            <a:r>
              <a:rPr lang="en-US" dirty="0"/>
              <a:t>Begin 30˚ to the left and right of true position </a:t>
            </a:r>
          </a:p>
          <a:p>
            <a:pPr lvl="4"/>
            <a:r>
              <a:rPr lang="en-US" dirty="0"/>
              <a:t>10˚ step size </a:t>
            </a:r>
          </a:p>
          <a:p>
            <a:pPr lvl="4"/>
            <a:r>
              <a:rPr lang="en-US" dirty="0"/>
              <a:t>Switch of report </a:t>
            </a:r>
          </a:p>
          <a:p>
            <a:pPr lvl="5"/>
            <a:r>
              <a:rPr lang="en-US" dirty="0"/>
              <a:t>Switch direction of line &amp; half step size </a:t>
            </a:r>
          </a:p>
          <a:p>
            <a:pPr lvl="4"/>
            <a:r>
              <a:rPr lang="en-US" dirty="0"/>
              <a:t>Terminate when reverse 4 times </a:t>
            </a:r>
          </a:p>
          <a:p>
            <a:pPr lvl="4"/>
            <a:endParaRPr lang="en-US" dirty="0"/>
          </a:p>
          <a:p>
            <a:pPr lvl="5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D3D156F-E52C-F746-81E1-0BB2E4B83C42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pPr lvl="2"/>
                <a:r>
                  <a:rPr lang="en-US" dirty="0"/>
                  <a:t>Staircase 3-6</a:t>
                </a:r>
              </a:p>
              <a:p>
                <a:pPr lvl="3"/>
                <a:r>
                  <a:rPr lang="en-US" dirty="0"/>
                  <a:t>Calculated parameters from first 2 staircases (i.e. bias and sensitivity) </a:t>
                </a:r>
              </a:p>
              <a:p>
                <a:pPr lvl="3"/>
                <a:r>
                  <a:rPr lang="en-US" dirty="0"/>
                  <a:t>Center staircases on these estimates rather than true finger position </a:t>
                </a:r>
              </a:p>
              <a:p>
                <a:pPr lvl="3"/>
                <a:r>
                  <a:rPr lang="en-US" dirty="0"/>
                  <a:t>Initial step size: 5˚</a:t>
                </a:r>
              </a:p>
              <a:p>
                <a:pPr lvl="3"/>
                <a:r>
                  <a:rPr lang="en-US" dirty="0"/>
                  <a:t>Terminate at 4 reversals </a:t>
                </a:r>
              </a:p>
              <a:p>
                <a:pPr lvl="1"/>
                <a:r>
                  <a:rPr lang="en-US" dirty="0"/>
                  <a:t>Mean total number of estimates: 58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en-US" dirty="0"/>
                  <a:t> 12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D3D156F-E52C-F746-81E1-0BB2E4B83C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t="-1453" r="-4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7839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EDB4D-A9C7-674C-99DE-55E2F0E2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21D5-FE55-E14F-A3D7-5E557B1038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Measurement procedures </a:t>
            </a:r>
          </a:p>
          <a:p>
            <a:pPr lvl="1"/>
            <a:r>
              <a:rPr lang="en-US" dirty="0"/>
              <a:t>Adaptive staircase technique </a:t>
            </a:r>
          </a:p>
          <a:p>
            <a:pPr lvl="2"/>
            <a:r>
              <a:rPr lang="en-US" dirty="0"/>
              <a:t>P.E.S.T. </a:t>
            </a:r>
          </a:p>
          <a:p>
            <a:pPr lvl="3"/>
            <a:r>
              <a:rPr lang="en-US" dirty="0"/>
              <a:t>Fit logistic regression to data</a:t>
            </a:r>
          </a:p>
          <a:p>
            <a:pPr lvl="3"/>
            <a:r>
              <a:rPr lang="en-US" dirty="0"/>
              <a:t>Estimate parameters </a:t>
            </a:r>
          </a:p>
          <a:p>
            <a:pPr lvl="4"/>
            <a:r>
              <a:rPr lang="en-US" dirty="0"/>
              <a:t>Bias: 50% on psychometric function </a:t>
            </a:r>
          </a:p>
          <a:p>
            <a:pPr lvl="4"/>
            <a:r>
              <a:rPr lang="en-US" dirty="0"/>
              <a:t>Sensitivity: angular difference between 25% and 75%</a:t>
            </a:r>
          </a:p>
          <a:p>
            <a:pPr lvl="2"/>
            <a:r>
              <a:rPr lang="en-US" dirty="0"/>
              <a:t>Also analyzed when only running 2 staircase algorithms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918D20-91B1-BA47-BEEF-C681C11A8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099" y="1690688"/>
            <a:ext cx="3825025" cy="401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13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17045</TotalTime>
  <Words>1184</Words>
  <Application>Microsoft Macintosh PowerPoint</Application>
  <PresentationFormat>Widescreen</PresentationFormat>
  <Paragraphs>261</Paragraphs>
  <Slides>34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Adaptive Staircase Measurement of Hand Proprioception </vt:lpstr>
      <vt:lpstr>Introduction </vt:lpstr>
      <vt:lpstr>Introduction </vt:lpstr>
      <vt:lpstr>Introduction </vt:lpstr>
      <vt:lpstr>Methods </vt:lpstr>
      <vt:lpstr>Methods </vt:lpstr>
      <vt:lpstr>Methods </vt:lpstr>
      <vt:lpstr>Methods </vt:lpstr>
      <vt:lpstr>Methods </vt:lpstr>
      <vt:lpstr>Methods </vt:lpstr>
      <vt:lpstr>Methods </vt:lpstr>
      <vt:lpstr>Methods </vt:lpstr>
      <vt:lpstr>Methods </vt:lpstr>
      <vt:lpstr>Methods </vt:lpstr>
      <vt:lpstr>Methods </vt:lpstr>
      <vt:lpstr>Results</vt:lpstr>
      <vt:lpstr>Results </vt:lpstr>
      <vt:lpstr>Results </vt:lpstr>
      <vt:lpstr>Results </vt:lpstr>
      <vt:lpstr>Results</vt:lpstr>
      <vt:lpstr>Results </vt:lpstr>
      <vt:lpstr>Results </vt:lpstr>
      <vt:lpstr>Results </vt:lpstr>
      <vt:lpstr>Discussion</vt:lpstr>
      <vt:lpstr>Discussion</vt:lpstr>
      <vt:lpstr>Discussion</vt:lpstr>
      <vt:lpstr>Discussion</vt:lpstr>
      <vt:lpstr>Discussion</vt:lpstr>
      <vt:lpstr>Discussion</vt:lpstr>
      <vt:lpstr>Discussion</vt:lpstr>
      <vt:lpstr>Discussion</vt:lpstr>
      <vt:lpstr>Discussion</vt:lpstr>
      <vt:lpstr>Discussion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Adaptive Staircase Measurement of Hand Proprioception </dc:title>
  <dc:creator>Tulimieri, Duncan</dc:creator>
  <cp:lastModifiedBy>Tulimieri, Duncan</cp:lastModifiedBy>
  <cp:revision>1</cp:revision>
  <dcterms:created xsi:type="dcterms:W3CDTF">2021-06-03T00:02:22Z</dcterms:created>
  <dcterms:modified xsi:type="dcterms:W3CDTF">2021-06-16T20:55:26Z</dcterms:modified>
</cp:coreProperties>
</file>

<file path=docProps/thumbnail.jpeg>
</file>